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notesMasterIdLst>
    <p:notesMasterId r:id="rId12"/>
  </p:notesMasterIdLst>
  <p:sldIdLst>
    <p:sldId id="257" r:id="rId2"/>
    <p:sldId id="259" r:id="rId3"/>
    <p:sldId id="260" r:id="rId4"/>
    <p:sldId id="261" r:id="rId5"/>
    <p:sldId id="262" r:id="rId6"/>
    <p:sldId id="266" r:id="rId7"/>
    <p:sldId id="263" r:id="rId8"/>
    <p:sldId id="265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2390" autoAdjust="0"/>
  </p:normalViewPr>
  <p:slideViewPr>
    <p:cSldViewPr snapToGrid="0">
      <p:cViewPr varScale="1">
        <p:scale>
          <a:sx n="57" d="100"/>
          <a:sy n="57" d="100"/>
        </p:scale>
        <p:origin x="7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4527D-E24B-4386-9813-440F330B327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713FD-85CD-4BFA-9059-5F705B23B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0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sure to discuss how each of these are important to consider within context. Some students may simply be bored in class, however, a change in typical behaviors can indicate that something more is going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713FD-85CD-4BFA-9059-5F705B23B3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25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sure to discuss how each of these are important to consider within context. Some students may simply be bored in class, however, a change in typical behaviors can indicate that something more is going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3713FD-85CD-4BFA-9059-5F705B23B3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8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291B17-9318-49DB-B28B-6E5994AE9581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144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84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9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83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1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0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67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2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9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84F1-FFEA-405F-9602-3DCA865EDA4E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51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9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D291B17-9318-49DB-B28B-6E5994AE9581}" type="datetime1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question-response-1019983/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538" y="729976"/>
            <a:ext cx="10657839" cy="2926080"/>
          </a:xfrm>
        </p:spPr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chemeClr val="bg1"/>
                </a:solidFill>
                <a:latin typeface="Georgia" panose="02040502050405020303" pitchFamily="18" charset="0"/>
              </a:rPr>
              <a:t>Disruptive Behavior in the Classroom</a:t>
            </a:r>
            <a:endParaRPr lang="en-US" sz="6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09535" y="3806586"/>
            <a:ext cx="7167843" cy="85136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UNCG Dean of Students Office, 2020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049D0A61-B6E0-40DB-90E4-7016BDEC6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722" y="4467450"/>
            <a:ext cx="1917467" cy="1917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8A566188-DA61-435D-B7D6-F237748F1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9CDD208-D64E-4053-BB7E-A9CF89D12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2F5680-7A8D-4199-BEE0-0BB24C6CF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/>
              <a:t>What Questions do You Have?</a:t>
            </a:r>
          </a:p>
        </p:txBody>
      </p:sp>
      <p:cxnSp>
        <p:nvCxnSpPr>
          <p:cNvPr id="17" name="Straight Connector 12">
            <a:extLst>
              <a:ext uri="{FF2B5EF4-FFF2-40B4-BE49-F238E27FC236}">
                <a16:creationId xmlns:a16="http://schemas.microsoft.com/office/drawing/2014/main" id="{B93C2A17-5343-41E9-BE0B-BFA49AFA1E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31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6CB0F-2C21-46DA-B4BB-9C5DAF9F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6043" y="395151"/>
            <a:ext cx="3931920" cy="173736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chemeClr val="accent3"/>
                </a:solidFill>
                <a:latin typeface="Georgia" panose="02040502050405020303" pitchFamily="18" charset="0"/>
              </a:rPr>
              <a:t>AGENDA</a:t>
            </a:r>
          </a:p>
        </p:txBody>
      </p:sp>
      <p:pic>
        <p:nvPicPr>
          <p:cNvPr id="16" name="Picture Placeholder 15" descr="A close up of a sign&#10;&#10;Description automatically generated">
            <a:extLst>
              <a:ext uri="{FF2B5EF4-FFF2-40B4-BE49-F238E27FC236}">
                <a16:creationId xmlns:a16="http://schemas.microsoft.com/office/drawing/2014/main" id="{B9BDB1E5-95A2-4C87-855F-3D5F3C4A666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7" r="-1061" b="-995"/>
          <a:stretch/>
        </p:blipFill>
        <p:spPr>
          <a:xfrm>
            <a:off x="5429576" y="336368"/>
            <a:ext cx="6163709" cy="6185263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CB0F9-5FC1-4F81-BE83-2D7E86C5B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9086" y="2132511"/>
            <a:ext cx="4225834" cy="3582489"/>
          </a:xfrm>
        </p:spPr>
        <p:txBody>
          <a:bodyPr>
            <a:normAutofit fontScale="70000" lnSpcReduction="20000"/>
          </a:bodyPr>
          <a:lstStyle/>
          <a:p>
            <a:pPr marL="45720">
              <a:lnSpc>
                <a:spcPct val="150000"/>
              </a:lnSpc>
            </a:pPr>
            <a:r>
              <a:rPr lang="en-US" sz="3600" dirty="0">
                <a:latin typeface="Georgia" panose="02040502050405020303" pitchFamily="18" charset="0"/>
              </a:rPr>
              <a:t>1. Distress in Students</a:t>
            </a:r>
          </a:p>
          <a:p>
            <a:pPr marL="45720">
              <a:lnSpc>
                <a:spcPct val="150000"/>
              </a:lnSpc>
            </a:pPr>
            <a:r>
              <a:rPr lang="en-US" sz="3600" dirty="0">
                <a:latin typeface="Georgia" panose="02040502050405020303" pitchFamily="18" charset="0"/>
              </a:rPr>
              <a:t>2. Disruptive Behavior Policy</a:t>
            </a:r>
          </a:p>
          <a:p>
            <a:pPr marL="45720">
              <a:lnSpc>
                <a:spcPct val="150000"/>
              </a:lnSpc>
            </a:pPr>
            <a:r>
              <a:rPr lang="en-US" sz="3600" dirty="0">
                <a:latin typeface="Georgia" panose="02040502050405020303" pitchFamily="18" charset="0"/>
              </a:rPr>
              <a:t>3. Safety</a:t>
            </a:r>
          </a:p>
          <a:p>
            <a:pPr marL="45720">
              <a:lnSpc>
                <a:spcPct val="150000"/>
              </a:lnSpc>
            </a:pPr>
            <a:r>
              <a:rPr lang="en-US" sz="3600" dirty="0">
                <a:latin typeface="Georgia" panose="02040502050405020303" pitchFamily="18" charset="0"/>
              </a:rPr>
              <a:t>4. Reporting Disruptive Behavior</a:t>
            </a:r>
          </a:p>
        </p:txBody>
      </p:sp>
    </p:spTree>
    <p:extLst>
      <p:ext uri="{BB962C8B-B14F-4D97-AF65-F5344CB8AC3E}">
        <p14:creationId xmlns:p14="http://schemas.microsoft.com/office/powerpoint/2010/main" val="251794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86532B-5A3E-44A5-A0C2-22A0DB316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A5AF801-66AA-4A6E-996F-19CF3A655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236221"/>
            <a:ext cx="9592636" cy="1356360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What might distress look like?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077E1-43D1-4A23-9B93-991B3537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700" y="1358900"/>
            <a:ext cx="11315700" cy="5255260"/>
          </a:xfrm>
        </p:spPr>
        <p:txBody>
          <a:bodyPr>
            <a:normAutofit fontScale="92500" lnSpcReduction="10000"/>
          </a:bodyPr>
          <a:lstStyle/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A drop in grades/missed assignments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Repeated absences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Erratic performance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Asking for help/accommodations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Lack of engagement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Change in personal hygiene 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Hyperactivity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Essays or creative work that indicate extremes of hopelessness, social isolation, rage, or fear</a:t>
            </a:r>
          </a:p>
          <a:p>
            <a:pPr marL="0" indent="0" algn="r">
              <a:buNone/>
            </a:pPr>
            <a:endParaRPr lang="en-US" altLang="en-US" dirty="0">
              <a:latin typeface="Georgia" panose="02040502050405020303" pitchFamily="18" charset="0"/>
            </a:endParaRPr>
          </a:p>
          <a:p>
            <a:pPr marL="0" indent="0" algn="r">
              <a:buNone/>
            </a:pPr>
            <a:r>
              <a:rPr lang="en-US" altLang="en-US" dirty="0">
                <a:latin typeface="Georgia" panose="02040502050405020303" pitchFamily="18" charset="0"/>
              </a:rPr>
              <a:t>**keep in mind what is typical for the student</a:t>
            </a:r>
          </a:p>
          <a:p>
            <a:endParaRPr lang="en-US" dirty="0"/>
          </a:p>
        </p:txBody>
      </p:sp>
      <p:pic>
        <p:nvPicPr>
          <p:cNvPr id="8" name="Graphic 7" descr="Eyes">
            <a:extLst>
              <a:ext uri="{FF2B5EF4-FFF2-40B4-BE49-F238E27FC236}">
                <a16:creationId xmlns:a16="http://schemas.microsoft.com/office/drawing/2014/main" id="{66EA29EF-4F06-4639-B4EE-B963029293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97283" y="292082"/>
            <a:ext cx="4831117" cy="483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4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86532B-5A3E-44A5-A0C2-22A0DB316C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A5AF801-66AA-4A6E-996F-19CF3A655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10" y="774700"/>
            <a:ext cx="9724390" cy="1436369"/>
          </a:xfrm>
        </p:spPr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What should you do?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077E1-43D1-4A23-9B93-991B35379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710" y="1931669"/>
            <a:ext cx="11239500" cy="3924300"/>
          </a:xfrm>
        </p:spPr>
        <p:txBody>
          <a:bodyPr>
            <a:normAutofit/>
          </a:bodyPr>
          <a:lstStyle/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Pay attention and take signs seriously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Meet privately with the student</a:t>
            </a:r>
          </a:p>
          <a:p>
            <a:pPr marL="571500" lvl="1" indent="-342900"/>
            <a:r>
              <a:rPr lang="en-US" altLang="en-US" dirty="0">
                <a:latin typeface="Georgia" panose="02040502050405020303" pitchFamily="18" charset="0"/>
              </a:rPr>
              <a:t>Do not call the student out publicly</a:t>
            </a:r>
            <a:endParaRPr lang="en-US" altLang="en-US" sz="2600" dirty="0">
              <a:latin typeface="Georgia" panose="02040502050405020303" pitchFamily="18" charset="0"/>
            </a:endParaRP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Be specific about what you have observed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Listen and give the student space to respond</a:t>
            </a:r>
          </a:p>
          <a:p>
            <a:pPr marL="342900" indent="-342900"/>
            <a:r>
              <a:rPr lang="en-US" altLang="en-US" sz="2800" dirty="0">
                <a:latin typeface="Georgia" panose="02040502050405020303" pitchFamily="18" charset="0"/>
              </a:rPr>
              <a:t>Refer the student to needed resources</a:t>
            </a:r>
          </a:p>
          <a:p>
            <a:pPr marL="571500" lvl="1" indent="-342900"/>
            <a:r>
              <a:rPr lang="en-US" altLang="en-US" dirty="0">
                <a:latin typeface="Georgia" panose="02040502050405020303" pitchFamily="18" charset="0"/>
              </a:rPr>
              <a:t>Non-emergency: Dean of Students Office or Counseling Center</a:t>
            </a:r>
          </a:p>
          <a:p>
            <a:pPr marL="571500" lvl="1" indent="-342900"/>
            <a:r>
              <a:rPr lang="en-US" altLang="en-US" dirty="0">
                <a:latin typeface="Georgia" panose="02040502050405020303" pitchFamily="18" charset="0"/>
              </a:rPr>
              <a:t>Emergency: Walk to Counseling Center (in-person) OR Call UNCG PD</a:t>
            </a:r>
          </a:p>
          <a:p>
            <a:pPr marL="228600" lvl="1" indent="0">
              <a:buNone/>
            </a:pPr>
            <a:endParaRPr lang="en-US" altLang="en-US" dirty="0">
              <a:latin typeface="Georgia" panose="02040502050405020303" pitchFamily="18" charset="0"/>
            </a:endParaRPr>
          </a:p>
          <a:p>
            <a:endParaRPr lang="en-US" dirty="0"/>
          </a:p>
        </p:txBody>
      </p:sp>
      <p:pic>
        <p:nvPicPr>
          <p:cNvPr id="3" name="Graphic 2" descr="Questions">
            <a:extLst>
              <a:ext uri="{FF2B5EF4-FFF2-40B4-BE49-F238E27FC236}">
                <a16:creationId xmlns:a16="http://schemas.microsoft.com/office/drawing/2014/main" id="{BDBB93FD-DEAE-42F0-A184-935C8F0FB6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80639" y="243840"/>
            <a:ext cx="4553856" cy="455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50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5B16-3060-4C37-9C73-2ECD8F77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6" y="1071975"/>
            <a:ext cx="11303000" cy="2926080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Disruptive Behavior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A12D2-73B1-4D5E-B377-8CA321358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09928" y="4116420"/>
            <a:ext cx="8769096" cy="1363806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212127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 descr="Close">
            <a:extLst>
              <a:ext uri="{FF2B5EF4-FFF2-40B4-BE49-F238E27FC236}">
                <a16:creationId xmlns:a16="http://schemas.microsoft.com/office/drawing/2014/main" id="{4A112EE4-4969-4349-AEEB-6D0AC8CBE0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2322" y="2180930"/>
            <a:ext cx="4456090" cy="4456090"/>
          </a:xfrm>
          <a:prstGeom prst="rect">
            <a:avLst/>
          </a:prstGeom>
        </p:spPr>
      </p:pic>
      <p:pic>
        <p:nvPicPr>
          <p:cNvPr id="9" name="Graphic 8" descr="Checkmark">
            <a:extLst>
              <a:ext uri="{FF2B5EF4-FFF2-40B4-BE49-F238E27FC236}">
                <a16:creationId xmlns:a16="http://schemas.microsoft.com/office/drawing/2014/main" id="{BCBF4AE1-DE16-42DD-B667-8D68681FF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6382" y="431441"/>
            <a:ext cx="4303690" cy="43036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EC99D4-35BC-44DF-A841-AD5C1EDD4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32" y="220980"/>
            <a:ext cx="9875520" cy="976755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Communicating with the Student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F5CB1-7DEC-4114-A8A9-30A800BBC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5532" y="999697"/>
            <a:ext cx="4754880" cy="777240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Do’s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D0DFDA-A3E3-477D-BE3C-C3FEBD415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65" y="1577341"/>
            <a:ext cx="5266815" cy="4849218"/>
          </a:xfrm>
        </p:spPr>
        <p:txBody>
          <a:bodyPr>
            <a:normAutofit lnSpcReduction="10000"/>
          </a:bodyPr>
          <a:lstStyle/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Talk to student privately in neutral setting-- Address behavior &amp; expectations, listen for concerns, clarify.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Make direct eye contact.  Speak slowly in a soft tone of voice. 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Address raised voice, interruptions, etc. “Let’s try talking respectfully to each other.  If you continue to yell, we will have to make an appointment to discuss this later.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If in private, allow the student to “vent” as long as it is done respectfully. 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Recognize feelings.  “I can see that you are very upset.”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Reflect back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altLang="en-US" sz="1600" dirty="0">
                <a:latin typeface="Georgia" panose="02040502050405020303" pitchFamily="18" charset="0"/>
              </a:rPr>
              <a:t>Put any resolution in writing</a:t>
            </a:r>
            <a:endParaRPr lang="en-US" sz="1000" dirty="0">
              <a:latin typeface="Georgia" panose="02040502050405020303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C29B53-CB8D-43E4-B787-235446661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7030" y="998918"/>
            <a:ext cx="4754880" cy="777240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Don’ts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30E414EE-8706-4863-9C9B-79D3C789FC91}"/>
              </a:ext>
            </a:extLst>
          </p:cNvPr>
          <p:cNvSpPr txBox="1">
            <a:spLocks/>
          </p:cNvSpPr>
          <p:nvPr/>
        </p:nvSpPr>
        <p:spPr>
          <a:xfrm>
            <a:off x="6267030" y="1577341"/>
            <a:ext cx="5266815" cy="4849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Get in an argument, be defensive, or condescending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Press for an explanation of behavior (“Why are you acting like this?”)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Walk away from the person without explaining that an appointment will need to be made for later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Involve other students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Issue ultimatums, curse, physically touch the student</a:t>
            </a:r>
          </a:p>
          <a:p>
            <a:pPr marL="166688" indent="-166688">
              <a:lnSpc>
                <a:spcPct val="120000"/>
              </a:lnSpc>
              <a:buFont typeface="+mj-lt"/>
              <a:buAutoNum type="arabicPeriod"/>
            </a:pPr>
            <a:r>
              <a:rPr lang="en-US" sz="1600" dirty="0">
                <a:latin typeface="Georgia" panose="02040502050405020303" pitchFamily="18" charset="0"/>
              </a:rPr>
              <a:t>Continue when you realize you are losing your own temper</a:t>
            </a:r>
            <a:endParaRPr lang="en-US" sz="1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277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5B16-3060-4C37-9C73-2ECD8F77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6" y="1071975"/>
            <a:ext cx="11303000" cy="2926080"/>
          </a:xfrm>
        </p:spPr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362552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9027B-A8AB-4BEB-B1BC-3BD733D79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449" y="774700"/>
            <a:ext cx="11341100" cy="1356360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Georgia" panose="02040502050405020303" pitchFamily="18" charset="0"/>
              </a:rPr>
              <a:t>Volatile Situations- 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3FD15-CAF5-4DF3-9F0F-0F2D128FA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449" y="2044700"/>
            <a:ext cx="11341100" cy="4038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3"/>
              </a:buClr>
              <a:buSzPct val="200000"/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US" altLang="en-US" sz="3600" dirty="0">
                <a:latin typeface="Georgia" panose="02040502050405020303" pitchFamily="18" charset="0"/>
              </a:rPr>
              <a:t>Are you and the people around you safe?</a:t>
            </a:r>
          </a:p>
          <a:p>
            <a:pPr>
              <a:lnSpc>
                <a:spcPct val="150000"/>
              </a:lnSpc>
              <a:buClr>
                <a:schemeClr val="accent3"/>
              </a:buClr>
              <a:buSzPct val="200000"/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US" altLang="en-US" sz="3600" dirty="0">
                <a:latin typeface="Georgia" panose="02040502050405020303" pitchFamily="18" charset="0"/>
              </a:rPr>
              <a:t>Is this a class or individual issue?</a:t>
            </a:r>
          </a:p>
          <a:p>
            <a:pPr>
              <a:lnSpc>
                <a:spcPct val="150000"/>
              </a:lnSpc>
              <a:buClr>
                <a:schemeClr val="accent3"/>
              </a:buClr>
              <a:buSzPct val="200000"/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US" altLang="en-US" sz="3600" dirty="0">
                <a:latin typeface="Georgia" panose="02040502050405020303" pitchFamily="18" charset="0"/>
              </a:rPr>
              <a:t>Are there unnecessary bystanders?</a:t>
            </a:r>
          </a:p>
          <a:p>
            <a:pPr>
              <a:lnSpc>
                <a:spcPct val="150000"/>
              </a:lnSpc>
              <a:buClr>
                <a:schemeClr val="accent3"/>
              </a:buClr>
              <a:buSzPct val="200000"/>
              <a:buBlip>
                <a:blip r:embed="rId2">
                  <a:extLst>
                    <a:ext uri="{837473B0-CC2E-450A-ABE3-18F120FF3D39}">
                      <a1611:picAttrSrcUrl xmlns:a1611="http://schemas.microsoft.com/office/drawing/2016/11/main" r:id="rId3"/>
                    </a:ext>
                  </a:extLst>
                </a:blip>
              </a:buBlip>
            </a:pPr>
            <a:r>
              <a:rPr lang="en-US" altLang="en-US" sz="3600" dirty="0">
                <a:latin typeface="Georgia" panose="02040502050405020303" pitchFamily="18" charset="0"/>
              </a:rPr>
              <a:t>Is this an urgent issue or you step away?</a:t>
            </a:r>
          </a:p>
        </p:txBody>
      </p:sp>
    </p:spTree>
    <p:extLst>
      <p:ext uri="{BB962C8B-B14F-4D97-AF65-F5344CB8AC3E}">
        <p14:creationId xmlns:p14="http://schemas.microsoft.com/office/powerpoint/2010/main" val="190483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815B5-32F7-411D-B4B8-F63E8D3F4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560" y="1512409"/>
            <a:ext cx="9875520" cy="135636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3"/>
                </a:solidFill>
                <a:latin typeface="Georgia" panose="02040502050405020303" pitchFamily="18" charset="0"/>
              </a:rPr>
              <a:t>Safety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50C66-D257-468E-A70F-46153612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868769"/>
            <a:ext cx="9872871" cy="3082344"/>
          </a:xfrm>
        </p:spPr>
        <p:txBody>
          <a:bodyPr/>
          <a:lstStyle/>
          <a:p>
            <a:r>
              <a:rPr lang="en-US" sz="4000" dirty="0">
                <a:latin typeface="Georgia" panose="02040502050405020303" pitchFamily="18" charset="0"/>
              </a:rPr>
              <a:t>UNCG PD</a:t>
            </a:r>
          </a:p>
          <a:p>
            <a:r>
              <a:rPr lang="en-US" sz="4000" dirty="0">
                <a:latin typeface="Georgia" panose="02040502050405020303" pitchFamily="18" charset="0"/>
              </a:rPr>
              <a:t>Communicate with Department Head about interactions</a:t>
            </a:r>
          </a:p>
          <a:p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69939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UNCG Brand Colors">
      <a:dk1>
        <a:sysClr val="windowText" lastClr="000000"/>
      </a:dk1>
      <a:lt1>
        <a:sysClr val="window" lastClr="FFFFFF"/>
      </a:lt1>
      <a:dk2>
        <a:srgbClr val="0F2044"/>
      </a:dk2>
      <a:lt2>
        <a:srgbClr val="BEC0C2"/>
      </a:lt2>
      <a:accent1>
        <a:srgbClr val="0F2044"/>
      </a:accent1>
      <a:accent2>
        <a:srgbClr val="E5E6E4"/>
      </a:accent2>
      <a:accent3>
        <a:srgbClr val="FFB71B"/>
      </a:accent3>
      <a:accent4>
        <a:srgbClr val="01698C"/>
      </a:accent4>
      <a:accent5>
        <a:srgbClr val="A00C30"/>
      </a:accent5>
      <a:accent6>
        <a:srgbClr val="A59C87"/>
      </a:accent6>
      <a:hlink>
        <a:srgbClr val="4FC2BF"/>
      </a:hlink>
      <a:folHlink>
        <a:srgbClr val="92D1B3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Widescreen</PresentationFormat>
  <Paragraphs>59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Georgia</vt:lpstr>
      <vt:lpstr>Basis</vt:lpstr>
      <vt:lpstr>Disruptive Behavior in the Classroom</vt:lpstr>
      <vt:lpstr>AGENDA</vt:lpstr>
      <vt:lpstr>What might distress look like?</vt:lpstr>
      <vt:lpstr>What should you do?</vt:lpstr>
      <vt:lpstr>Disruptive Behavior</vt:lpstr>
      <vt:lpstr>Communicating with the Student</vt:lpstr>
      <vt:lpstr>Safety</vt:lpstr>
      <vt:lpstr>Volatile Situations- Questions to Ask</vt:lpstr>
      <vt:lpstr>Safety Considerations</vt:lpstr>
      <vt:lpstr>What Questions do You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2020-02-11T16:37:15Z</dcterms:created>
  <dcterms:modified xsi:type="dcterms:W3CDTF">2020-02-11T17:26:20Z</dcterms:modified>
</cp:coreProperties>
</file>